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7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B5865-4525-DD41-BCC8-D6BC496B3BA1}" v="6" dt="2024-03-20T10:17:06.8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694"/>
  </p:normalViewPr>
  <p:slideViewPr>
    <p:cSldViewPr snapToGrid="0">
      <p:cViewPr varScale="1">
        <p:scale>
          <a:sx n="121" d="100"/>
          <a:sy n="121" d="100"/>
        </p:scale>
        <p:origin x="904" y="17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BEA8E905-312F-6503-F261-7BFF4AC7D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2" y="-1"/>
            <a:ext cx="12187518" cy="686052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06BD94-0A28-3E05-93C3-59D03AA49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2708" y="1709530"/>
            <a:ext cx="9312966" cy="2629604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7F9439-9BFE-A4A6-5475-CA60B084B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583" y="4465506"/>
            <a:ext cx="10469217" cy="91440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9E075369-D4F5-F91D-F99D-3CD0E2EA6714}"/>
              </a:ext>
            </a:extLst>
          </p:cNvPr>
          <p:cNvSpPr/>
          <p:nvPr userDrawn="1"/>
        </p:nvSpPr>
        <p:spPr>
          <a:xfrm>
            <a:off x="884583" y="5506278"/>
            <a:ext cx="10469216" cy="914400"/>
          </a:xfrm>
          <a:prstGeom prst="roundRect">
            <a:avLst/>
          </a:prstGeom>
          <a:solidFill>
            <a:srgbClr val="F177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9">
            <a:extLst>
              <a:ext uri="{FF2B5EF4-FFF2-40B4-BE49-F238E27FC236}">
                <a16:creationId xmlns:a16="http://schemas.microsoft.com/office/drawing/2014/main" id="{15AC6A54-917B-59C0-B56D-640C25A9079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84583" y="6519863"/>
            <a:ext cx="10469217" cy="914400"/>
          </a:xfrm>
        </p:spPr>
        <p:txBody>
          <a:bodyPr>
            <a:no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2" name="Espaço Reservado para Conteúdo 11">
            <a:extLst>
              <a:ext uri="{FF2B5EF4-FFF2-40B4-BE49-F238E27FC236}">
                <a16:creationId xmlns:a16="http://schemas.microsoft.com/office/drawing/2014/main" id="{F0B92007-3290-9226-633F-6FE3D5AD542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62708" y="5593046"/>
            <a:ext cx="9312966" cy="71120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1800">
                <a:solidFill>
                  <a:schemeClr val="bg1"/>
                </a:solidFill>
              </a:defRPr>
            </a:lvl2pPr>
            <a:lvl3pPr marL="914400" indent="0" algn="ctr">
              <a:buNone/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 sz="1400">
                <a:solidFill>
                  <a:schemeClr val="bg1"/>
                </a:solidFill>
              </a:defRPr>
            </a:lvl4pPr>
            <a:lvl5pPr marL="1828800" indent="0"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33844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E5784-306E-B930-8840-1180823C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88336DD-6858-DCB4-6781-8375ABB7B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3429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CFF54-AC66-B465-CA8D-CDA4ACB3A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530" y="1709738"/>
            <a:ext cx="963792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0D74A2-1649-39DC-D484-C9696D31D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9530" y="4589463"/>
            <a:ext cx="963792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89818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C353FA-6354-BEF3-9B75-70FC2506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2A6373-5647-940C-3034-C5FBDC93E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20078" y="1825625"/>
            <a:ext cx="4661452" cy="4351338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FB05AB0-55AB-C630-FD50-8A918F5DF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2348" y="1825625"/>
            <a:ext cx="4661452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69941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C9161-4076-B475-8B28-B6660A83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810" y="365125"/>
            <a:ext cx="9854578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6DB1C1-0D54-167B-9056-107585744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0809" y="1681163"/>
            <a:ext cx="44967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A38E85-DFE9-61D0-31C5-930852A63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0809" y="2505075"/>
            <a:ext cx="4496766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4829889-8232-7C84-FCFB-D3E136B84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36476" y="1681163"/>
            <a:ext cx="45189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100C096-5C32-F11A-7051-131613B63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36476" y="2505075"/>
            <a:ext cx="4518912" cy="3684588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86883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Padrão do plano de fundo&#10;&#10;Descrição gerada automaticamente com confiança baixa">
            <a:extLst>
              <a:ext uri="{FF2B5EF4-FFF2-40B4-BE49-F238E27FC236}">
                <a16:creationId xmlns:a16="http://schemas.microsoft.com/office/drawing/2014/main" id="{DDDF72B7-4F3A-448B-6AC3-227681AABEC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2523"/>
            <a:ext cx="12187518" cy="6860523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C5E76FD-FA7A-57ED-57AA-DBA8A3BD4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78" y="365125"/>
            <a:ext cx="9733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314A71-1E16-6558-E94F-6A0B18B2D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78" y="1825625"/>
            <a:ext cx="97337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7477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8E532-0CE2-96FC-1C5F-93F415122D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800" dirty="0"/>
              <a:t>Título do Trabalho</a:t>
            </a:r>
            <a:br>
              <a:rPr lang="pt-BR" sz="4800" dirty="0"/>
            </a:br>
            <a:r>
              <a:rPr lang="pt-BR" sz="3200" i="1" dirty="0"/>
              <a:t>Exemplo: Método baseado em conhecimento organizacional para internalização da Agenda 2030</a:t>
            </a:r>
            <a:endParaRPr lang="pt-BR" sz="4800" i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CDB161-EB9E-194E-8488-45DCDF8663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JOSÉ SANTOS SOUZA - MESTRADO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772ABFB-0736-6F96-6E82-26CA86E192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t-BR" dirty="0"/>
              <a:t>DIA 2 – BLOCO 4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10D6881-4817-074D-23D8-F61AC31009B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pt-BR" dirty="0"/>
              <a:t>GESTÃO DO CONHECIMENTO – G</a:t>
            </a:r>
            <a:r>
              <a:rPr lang="pt-BR" i="0" dirty="0">
                <a:solidFill>
                  <a:srgbClr val="ECECEC"/>
                </a:solidFill>
                <a:effectLst/>
                <a:latin typeface="Söhne"/>
              </a:rPr>
              <a:t>estão do Conhecimento Organizacional </a:t>
            </a:r>
            <a:endParaRPr lang="pt-BR" dirty="0"/>
          </a:p>
          <a:p>
            <a:r>
              <a:rPr lang="pt-BR" dirty="0"/>
              <a:t>PROFESSOR ORIENTADOR  DR. ROBERTO NETO</a:t>
            </a:r>
          </a:p>
        </p:txBody>
      </p:sp>
    </p:spTree>
    <p:extLst>
      <p:ext uri="{BB962C8B-B14F-4D97-AF65-F5344CB8AC3E}">
        <p14:creationId xmlns:p14="http://schemas.microsoft.com/office/powerpoint/2010/main" val="13902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787B1-1822-6011-288F-9AF2240B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i="1" dirty="0">
                <a:effectLst/>
                <a:latin typeface="Helvetica" pitchFamily="2" charset="0"/>
              </a:rPr>
              <a:t>Apresentação do Problema de Pesquisa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E1C07F-67FA-04D5-A52D-C39E81063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78" y="1825625"/>
            <a:ext cx="9825688" cy="435133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pt-BR" b="0" i="1" dirty="0">
                <a:effectLst/>
                <a:latin typeface="Söhne"/>
              </a:rPr>
              <a:t>Problemática: </a:t>
            </a:r>
            <a:r>
              <a:rPr lang="pt-BR" b="0" dirty="0">
                <a:effectLst/>
                <a:latin typeface="Söhne"/>
              </a:rPr>
              <a:t>apresentação do tema central de sua pesquisa e destaque para sua relevância nos tempos atuais </a:t>
            </a:r>
          </a:p>
          <a:p>
            <a:pPr lvl="1"/>
            <a:r>
              <a:rPr lang="pt-BR" b="0" dirty="0">
                <a:effectLst/>
                <a:latin typeface="Söhne"/>
              </a:rPr>
              <a:t>ex.: </a:t>
            </a:r>
            <a:r>
              <a:rPr lang="pt-BR" b="0" dirty="0">
                <a:solidFill>
                  <a:srgbClr val="0070C0"/>
                </a:solidFill>
                <a:effectLst/>
                <a:latin typeface="Söhne"/>
              </a:rPr>
              <a:t>“internalização da Agenda 2030 </a:t>
            </a:r>
            <a:r>
              <a:rPr lang="pt-BR" dirty="0">
                <a:solidFill>
                  <a:srgbClr val="0070C0"/>
                </a:solidFill>
                <a:latin typeface="Söhne"/>
              </a:rPr>
              <a:t>em </a:t>
            </a:r>
            <a:r>
              <a:rPr lang="pt-BR" b="0" dirty="0">
                <a:solidFill>
                  <a:srgbClr val="0070C0"/>
                </a:solidFill>
                <a:effectLst/>
                <a:latin typeface="Söhne"/>
              </a:rPr>
              <a:t>organizações públicas do </a:t>
            </a:r>
            <a:r>
              <a:rPr lang="pt-BR" dirty="0">
                <a:solidFill>
                  <a:srgbClr val="0070C0"/>
                </a:solidFill>
                <a:latin typeface="Söhne"/>
              </a:rPr>
              <a:t>país</a:t>
            </a:r>
            <a:r>
              <a:rPr lang="pt-BR" b="0" dirty="0">
                <a:solidFill>
                  <a:srgbClr val="0070C0"/>
                </a:solidFill>
                <a:effectLst/>
                <a:latin typeface="Söhne"/>
              </a:rPr>
              <a:t> (Decreto 11.704/2023, de 14/09/2023)”</a:t>
            </a:r>
            <a:r>
              <a:rPr lang="pt-BR" b="0" i="0" dirty="0">
                <a:solidFill>
                  <a:srgbClr val="0070C0"/>
                </a:solidFill>
                <a:effectLst/>
                <a:latin typeface="Söhne"/>
              </a:rPr>
              <a:t>;</a:t>
            </a:r>
          </a:p>
          <a:p>
            <a:r>
              <a:rPr lang="pt-BR" b="0" i="1" dirty="0">
                <a:effectLst/>
                <a:latin typeface="Söhne"/>
              </a:rPr>
              <a:t>Justificativ</a:t>
            </a:r>
            <a:r>
              <a:rPr lang="pt-BR" i="1" dirty="0">
                <a:latin typeface="Söhne"/>
              </a:rPr>
              <a:t>a:</a:t>
            </a:r>
            <a:r>
              <a:rPr lang="pt-BR" dirty="0">
                <a:latin typeface="Söhne"/>
              </a:rPr>
              <a:t> qual a relevância e que impactos positivos podem decorrem da resolução dessa problemática;</a:t>
            </a:r>
          </a:p>
          <a:p>
            <a:pPr lvl="1"/>
            <a:r>
              <a:rPr lang="pt-BR" dirty="0">
                <a:latin typeface="Söhne"/>
              </a:rPr>
              <a:t>Ex.: </a:t>
            </a:r>
            <a:r>
              <a:rPr lang="pt-BR" dirty="0">
                <a:solidFill>
                  <a:srgbClr val="0070C0"/>
                </a:solidFill>
                <a:latin typeface="Söhne"/>
              </a:rPr>
              <a:t>“A proposição de um método para internalização da Agenda 2030 pode acelerar o processo de adoção dos ODS nas organizações públicas do País”</a:t>
            </a:r>
            <a:endParaRPr lang="pt-BR" b="0" i="0" dirty="0">
              <a:solidFill>
                <a:srgbClr val="0070C0"/>
              </a:solidFill>
              <a:effectLst/>
              <a:latin typeface="Söhne"/>
            </a:endParaRPr>
          </a:p>
          <a:p>
            <a:pPr algn="l"/>
            <a:r>
              <a:rPr lang="pt-BR" b="0" i="1" dirty="0">
                <a:effectLst/>
                <a:latin typeface="Söhne"/>
              </a:rPr>
              <a:t>Problema/ Hipótese de pesquisa:</a:t>
            </a:r>
            <a:r>
              <a:rPr lang="pt-BR" b="0" i="0" dirty="0">
                <a:effectLst/>
                <a:latin typeface="Söhne"/>
              </a:rPr>
              <a:t> declaração da pergunta/ hipótese principal de pesquisa da dissertação;</a:t>
            </a:r>
          </a:p>
          <a:p>
            <a:pPr lvl="1"/>
            <a:r>
              <a:rPr lang="pt-BR" dirty="0">
                <a:latin typeface="Söhne"/>
              </a:rPr>
              <a:t>Ex.: </a:t>
            </a:r>
            <a:r>
              <a:rPr lang="pt-BR" dirty="0">
                <a:solidFill>
                  <a:srgbClr val="0070C0"/>
                </a:solidFill>
                <a:latin typeface="Söhne"/>
              </a:rPr>
              <a:t>“como apoiar as organizações públicas na internalização da Agenda 2030?”</a:t>
            </a:r>
          </a:p>
          <a:p>
            <a:pPr marL="457200" lvl="1" indent="0">
              <a:buNone/>
            </a:pPr>
            <a:r>
              <a:rPr lang="pt-BR" dirty="0">
                <a:latin typeface="Söhne"/>
              </a:rPr>
              <a:t>OU hipótese: </a:t>
            </a:r>
            <a:r>
              <a:rPr lang="pt-BR" dirty="0">
                <a:solidFill>
                  <a:srgbClr val="0070C0"/>
                </a:solidFill>
                <a:latin typeface="Söhne"/>
              </a:rPr>
              <a:t>“organizações que tem modelo de gestão do conhecimento tem mais facilidade em internalizar a Agenda 2030.”</a:t>
            </a:r>
            <a:endParaRPr lang="pt-BR" b="0" i="0" dirty="0">
              <a:solidFill>
                <a:srgbClr val="0070C0"/>
              </a:solidFill>
              <a:effectLst/>
              <a:latin typeface="Söhne"/>
            </a:endParaRPr>
          </a:p>
          <a:p>
            <a:pPr algn="l"/>
            <a:r>
              <a:rPr lang="pt-BR" b="0" i="1" dirty="0">
                <a:effectLst/>
                <a:latin typeface="Söhne"/>
              </a:rPr>
              <a:t>Contexto científico:</a:t>
            </a:r>
            <a:r>
              <a:rPr lang="pt-BR" b="0" i="0" dirty="0">
                <a:effectLst/>
                <a:latin typeface="Söhne"/>
              </a:rPr>
              <a:t> que campos da engenharia/ gestão/ mídia podem contribuir com a solução do problema ou com estudo da hipótese de pesquisa?</a:t>
            </a:r>
          </a:p>
          <a:p>
            <a:pPr lvl="1"/>
            <a:r>
              <a:rPr lang="pt-BR" b="0" i="0" dirty="0">
                <a:effectLst/>
                <a:latin typeface="Söhne"/>
              </a:rPr>
              <a:t>Cite autores ou trabalhos, atuais ou clássicos;</a:t>
            </a:r>
            <a:endParaRPr lang="pt-BR" dirty="0"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74452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95295-88EE-8F6D-B268-081D451D8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C10468-1E16-AF5B-B725-F3041FF05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/>
              <a:t>Propor uma sentença no infinitivo que declare uma intencionalidade e cujo alcance responde o problema de pesquisa ou valida/refuta a hipótese de pesquisa.</a:t>
            </a:r>
            <a:endParaRPr lang="pt-BR" dirty="0"/>
          </a:p>
          <a:p>
            <a:pPr lvl="1"/>
            <a:r>
              <a:rPr lang="pt-BR" dirty="0"/>
              <a:t>Ex.: </a:t>
            </a:r>
            <a:r>
              <a:rPr lang="pt-BR" dirty="0">
                <a:solidFill>
                  <a:srgbClr val="0070C0"/>
                </a:solidFill>
              </a:rPr>
              <a:t>"Desenvolver um método baseado em conhecimento organizacional para apoiar as organizações públicas no processo de internalização da Agenda 2030.”</a:t>
            </a:r>
          </a:p>
          <a:p>
            <a:pPr lvl="1"/>
            <a:r>
              <a:rPr lang="pt-BR" dirty="0">
                <a:solidFill>
                  <a:srgbClr val="0070C0"/>
                </a:solidFill>
              </a:rPr>
              <a:t>Ex.: “Verificar se organizações públicas que dispõem de modelos de gestão </a:t>
            </a:r>
            <a:r>
              <a:rPr lang="pt-BR">
                <a:solidFill>
                  <a:srgbClr val="0070C0"/>
                </a:solidFill>
              </a:rPr>
              <a:t>do conhecimento </a:t>
            </a:r>
            <a:r>
              <a:rPr lang="pt-BR" dirty="0">
                <a:solidFill>
                  <a:srgbClr val="0070C0"/>
                </a:solidFill>
              </a:rPr>
              <a:t>tem fatores organizacionais facilitadores e diferenciados para a internacionalização da Agenda 2030.”</a:t>
            </a:r>
          </a:p>
          <a:p>
            <a:r>
              <a:rPr lang="pt-BR" dirty="0"/>
              <a:t>DICAS: </a:t>
            </a:r>
          </a:p>
          <a:p>
            <a:pPr lvl="1"/>
            <a:r>
              <a:rPr lang="pt-BR" dirty="0"/>
              <a:t>Verificar a consistência entre o objetivo geral e o problema/ hipótese de pesquisa: o cumprimento desse objetivo atende de forma plena o problema/ hipótese original?</a:t>
            </a:r>
          </a:p>
          <a:p>
            <a:pPr lvl="1"/>
            <a:r>
              <a:rPr lang="pt-BR" dirty="0"/>
              <a:t>Verificar a natureza acadêmica/ científica do objetivo geral: para cumprir esse objetivo é necessário contribuição de um trabalho técnico-científico?</a:t>
            </a:r>
          </a:p>
        </p:txBody>
      </p:sp>
    </p:spTree>
    <p:extLst>
      <p:ext uri="{BB962C8B-B14F-4D97-AF65-F5344CB8AC3E}">
        <p14:creationId xmlns:p14="http://schemas.microsoft.com/office/powerpoint/2010/main" val="214678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0AA0C-9283-9ECA-FF05-52E84D91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Específicos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F8B7B9-2C30-6DA3-5E53-37A3ED076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Identifique as metas parciais que, uma vez alcançadas, cumprem o objetivo geral.</a:t>
            </a:r>
          </a:p>
          <a:p>
            <a:r>
              <a:rPr lang="pt-BR" dirty="0"/>
              <a:t>DICA: </a:t>
            </a:r>
          </a:p>
          <a:p>
            <a:pPr lvl="1"/>
            <a:r>
              <a:rPr lang="pt-BR" dirty="0"/>
              <a:t>Liste metas concretas e focadas, delineando passos específicos ou questões que a pesquisa pretende abordar para atingir o objetivo geral;</a:t>
            </a:r>
          </a:p>
          <a:p>
            <a:r>
              <a:rPr lang="pt-BR" dirty="0"/>
              <a:t>Exemplo para o objetivo geral “Desenvolver um método baseado em conhecimento organizacional para apoiar as organizações públicas no processo de internalização da Agenda 2030”:</a:t>
            </a:r>
          </a:p>
          <a:p>
            <a:pPr marL="971550" lvl="1" indent="-514350">
              <a:buFont typeface="+mj-lt"/>
              <a:buAutoNum type="romanLcPeriod"/>
            </a:pPr>
            <a:r>
              <a:rPr lang="pt-BR" dirty="0"/>
              <a:t>Mapear as necessidades de conhecimento organizacional sobre a Agenda 2030;</a:t>
            </a:r>
          </a:p>
          <a:p>
            <a:pPr marL="971550" lvl="1" indent="-514350">
              <a:buFont typeface="+mj-lt"/>
              <a:buAutoNum type="romanLcPeriod"/>
            </a:pPr>
            <a:r>
              <a:rPr lang="pt-BR" dirty="0"/>
              <a:t>Analisar práticas existentes na gestão do conhecimento aplicáveis à internalização da Agenda 2030;</a:t>
            </a:r>
          </a:p>
          <a:p>
            <a:pPr marL="971550" lvl="1" indent="-514350">
              <a:buFont typeface="+mj-lt"/>
              <a:buAutoNum type="romanLcPeriod"/>
            </a:pPr>
            <a:r>
              <a:rPr lang="pt-BR" dirty="0"/>
              <a:t>Identificar barreiras e facilitadores na aplicação da práticas de gestão do conhecimento no caso da internalização da Agenda 2030;</a:t>
            </a:r>
          </a:p>
          <a:p>
            <a:pPr marL="971550" lvl="1" indent="-514350">
              <a:buFont typeface="+mj-lt"/>
              <a:buAutoNum type="romanLcPeriod"/>
            </a:pPr>
            <a:r>
              <a:rPr lang="pt-BR" dirty="0"/>
              <a:t>Desenvolver o método proposto;</a:t>
            </a:r>
          </a:p>
          <a:p>
            <a:pPr marL="971550" lvl="1" indent="-514350">
              <a:buFont typeface="+mj-lt"/>
              <a:buAutoNum type="romanLcPeriod"/>
            </a:pPr>
            <a:r>
              <a:rPr lang="pt-BR" dirty="0"/>
              <a:t>Analisar a viabilidade de aplicação do método proposta em um estudo de caso.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932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DA61A-7CD5-97C0-F972-73C7C105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Aderência ao Programa de Mestrado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AB4ED3-7399-A518-CD4A-6680A0965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78" y="1690688"/>
            <a:ext cx="9733722" cy="496945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Identificar a área de concentração e a linha de pesquisa do seu trabalho relacionando-as com o tema proposto;</a:t>
            </a:r>
          </a:p>
          <a:p>
            <a:r>
              <a:rPr lang="pt-BR" dirty="0"/>
              <a:t>Explicitar trabalhos anteriores do EGC no mesmo tema, abordagem metodológica ou domínio de aplicação, indicando as diferenças a sua proposta.</a:t>
            </a:r>
          </a:p>
          <a:p>
            <a:pPr lvl="1" algn="just"/>
            <a:r>
              <a:rPr lang="pt-BR" dirty="0"/>
              <a:t>Ex. resumido: “A presente pesquisa, inserida nas linhas de Gestão do Conhecimento Organizacional e Empreendedorismo, Inovação e Sustentabilidade, visa desenvolver um método para apoiar as organizações públicas na internalização da Agenda 2030, utilizando a gestão do conhecimento como ferramenta estratégica. Este estudo se alinha com o processo de aprendizagem organizacional, inovação e sustentabilidade, enfatizando a importância do conhecimento organizacional na implementação de práticas sustentáveis, na promoção de uma cultura de inovação em organizações públicas e contribui para a compreensão e aplicação efetiva de políticas sustentáveis, posicionando-o na interseção da gestão do conhecimento, inovação e sustentabilidade.”</a:t>
            </a:r>
          </a:p>
        </p:txBody>
      </p:sp>
    </p:spTree>
    <p:extLst>
      <p:ext uri="{BB962C8B-B14F-4D97-AF65-F5344CB8AC3E}">
        <p14:creationId xmlns:p14="http://schemas.microsoft.com/office/powerpoint/2010/main" val="2123395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33216-07A7-29F2-A3CF-E9842FCC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Escopo ou Delimitação do Trabalho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8C7586-7DA6-F296-2E57-9C2D0754D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i="1" dirty="0"/>
              <a:t>Delimitações: </a:t>
            </a:r>
            <a:r>
              <a:rPr lang="pt-BR" dirty="0"/>
              <a:t>Explicitar os delimitadores do trabalho previamente estabelecidos (escolhidos) para viabilidade de aplicação metodológica, temporal ou de domínio;</a:t>
            </a:r>
          </a:p>
          <a:p>
            <a:pPr lvl="1"/>
            <a:r>
              <a:rPr lang="pt-BR" dirty="0"/>
              <a:t>Delimitação geográfica ou setorial das organizações a serem estudadas;</a:t>
            </a:r>
          </a:p>
          <a:p>
            <a:pPr lvl="1"/>
            <a:r>
              <a:rPr lang="pt-BR" dirty="0"/>
              <a:t>Paradigmas científicos;</a:t>
            </a:r>
          </a:p>
          <a:p>
            <a:pPr lvl="1"/>
            <a:r>
              <a:rPr lang="pt-BR" dirty="0"/>
              <a:t>Delimitação conceitual (escolha/definição de determinada abordagem para um ou mais construtos da pesquisa);</a:t>
            </a:r>
          </a:p>
          <a:p>
            <a:pPr lvl="1"/>
            <a:r>
              <a:rPr lang="pt-BR" dirty="0"/>
              <a:t>Abordagens metodológicas.</a:t>
            </a:r>
          </a:p>
          <a:p>
            <a:pPr lvl="1"/>
            <a:endParaRPr lang="pt-BR" dirty="0"/>
          </a:p>
          <a:p>
            <a:r>
              <a:rPr lang="pt-BR" i="1" dirty="0"/>
              <a:t>Limitações:</a:t>
            </a:r>
            <a:r>
              <a:rPr lang="pt-BR" dirty="0"/>
              <a:t> explicitar os fatores limitantes aos resultados finais cuja origem independem da vontade do pesquisador;</a:t>
            </a:r>
          </a:p>
          <a:p>
            <a:pPr lvl="1"/>
            <a:r>
              <a:rPr lang="pt-BR" dirty="0"/>
              <a:t>Temporal: prazos limites para cumprimento do trabalho</a:t>
            </a:r>
          </a:p>
          <a:p>
            <a:pPr lvl="1"/>
            <a:r>
              <a:rPr lang="pt-BR" dirty="0"/>
              <a:t>Geográfica: necessidade de delimitar público alvo/ objeto estudado por restrição de viabilidade de acesso;</a:t>
            </a:r>
          </a:p>
          <a:p>
            <a:pPr lvl="1"/>
            <a:r>
              <a:rPr lang="pt-BR" dirty="0"/>
              <a:t>Acesso a dados.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498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332D49-7130-7ADA-86BD-3B03D2D6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Abordagem Metodológica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7C4991-946E-265A-2E86-9DE8D87F1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Descrição da abordagem qualitativa, quantitativa ou mista;</a:t>
            </a:r>
          </a:p>
          <a:p>
            <a:r>
              <a:rPr lang="pt-BR" dirty="0"/>
              <a:t>Justificativa para a escolha dos métodos de coleta e análise de dados;</a:t>
            </a:r>
          </a:p>
          <a:p>
            <a:r>
              <a:rPr lang="pt-BR" dirty="0"/>
              <a:t>Detalhamento dos procedimentos para realização de estudos de caso ou pesquisas empíricas;</a:t>
            </a:r>
          </a:p>
          <a:p>
            <a:r>
              <a:rPr lang="pt-BR" dirty="0"/>
              <a:t>Estratégias para garantir a validade e confiabilidade dos resultados;</a:t>
            </a:r>
          </a:p>
          <a:p>
            <a:r>
              <a:rPr lang="pt-BR" dirty="0"/>
              <a:t>Plano para análise e interpretação dos dados coletados;</a:t>
            </a:r>
          </a:p>
          <a:p>
            <a:r>
              <a:rPr lang="pt-BR" i="1" dirty="0"/>
              <a:t>Importante:</a:t>
            </a:r>
            <a:r>
              <a:rPr lang="pt-BR" dirty="0"/>
              <a:t> certifique-se de diferenciar</a:t>
            </a:r>
            <a:r>
              <a:rPr lang="pt-BR" i="1" dirty="0"/>
              <a:t> </a:t>
            </a:r>
            <a:r>
              <a:rPr lang="pt-BR" dirty="0"/>
              <a:t>os procedimentos metodológicos aqui listados e os objetivos específicos informados anteriormente.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256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474C-3D51-301E-8020-500875388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BIBLIOGRÁFICAS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885808-FFE7-BE99-34D6-2F8F3F89D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LISTE APENAS 6 PRINCIPAIS REFERÊNCIAS QUE FUNDAMENTAM O SEU TRABALHO;</a:t>
            </a:r>
          </a:p>
          <a:p>
            <a:r>
              <a:rPr lang="pt-BR" dirty="0"/>
              <a:t>MODELO APA DE REFERÊNCIA;</a:t>
            </a:r>
          </a:p>
          <a:p>
            <a:r>
              <a:rPr lang="pt-BR" dirty="0"/>
              <a:t>DICAS:</a:t>
            </a:r>
          </a:p>
          <a:p>
            <a:pPr lvl="1"/>
            <a:r>
              <a:rPr lang="pt-BR" dirty="0"/>
              <a:t>NÃO DEIXE DE APONTAR AS REFERÊNCIAS QUE FUNDAMENTAM OS SEUS CONSTRUTOS;</a:t>
            </a:r>
          </a:p>
          <a:p>
            <a:pPr lvl="1"/>
            <a:r>
              <a:rPr lang="pt-BR" dirty="0"/>
              <a:t>INDIQUE REFERÊNCIAS ATUAIS, ESPECIALMENTE SOBRE O TEMA DA PESQUISA;</a:t>
            </a:r>
          </a:p>
          <a:p>
            <a:pPr lvl="1"/>
            <a:r>
              <a:rPr lang="pt-BR" dirty="0"/>
              <a:t>NÃO COLOQUE AQUI AS REFERÊNCIAS AOS TRABALHOS DO EGC MENCIONADOS NA ADERÊNCIA, A MENOS QUE O SEU TENHA UMA RELAÇÃO DIRETA DE CONTINUIDADE/ IMPLICAÇÃO COM O TRABALHO MENCIONADO.</a:t>
            </a:r>
          </a:p>
          <a:p>
            <a:r>
              <a:rPr lang="pt-BR" dirty="0"/>
              <a:t>IMPORTANTE: ESTE SLIDE NÃO É APENAS INFORMATIVO. Ele deve servir como guia para que, em sua apresentação, você aponte para o público os trabalhos que fundamentam a sua pesquisa.</a:t>
            </a:r>
          </a:p>
        </p:txBody>
      </p:sp>
    </p:spTree>
    <p:extLst>
      <p:ext uri="{BB962C8B-B14F-4D97-AF65-F5344CB8AC3E}">
        <p14:creationId xmlns:p14="http://schemas.microsoft.com/office/powerpoint/2010/main" val="36636839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resentação1" id="{AF45E6AA-35F5-5747-A11E-19D812B78D3D}" vid="{BC300782-F721-434E-863A-1A9D0EBF675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918</Words>
  <Application>Microsoft Macintosh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Söhne</vt:lpstr>
      <vt:lpstr>Tema do Office</vt:lpstr>
      <vt:lpstr>Título do Trabalho Exemplo: Método baseado em conhecimento organizacional para internalização da Agenda 2030</vt:lpstr>
      <vt:lpstr>Apresentação do Problema de Pesquisa </vt:lpstr>
      <vt:lpstr>Objetivo Geral</vt:lpstr>
      <vt:lpstr>Objetivos Específicos</vt:lpstr>
      <vt:lpstr>Aderência ao Programa de Mestrado</vt:lpstr>
      <vt:lpstr>Escopo ou Delimitação do Trabalho</vt:lpstr>
      <vt:lpstr>Abordagem Metodológica</vt:lpstr>
      <vt:lpstr>REFERÊNCIAS BIBLIOGRÁFICAS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 A SER APRESENTADO</dc:title>
  <dc:creator>João Vicente Scarpin</dc:creator>
  <cp:lastModifiedBy>João Vicente Scarpin</cp:lastModifiedBy>
  <cp:revision>6</cp:revision>
  <dcterms:created xsi:type="dcterms:W3CDTF">2024-02-09T15:21:21Z</dcterms:created>
  <dcterms:modified xsi:type="dcterms:W3CDTF">2024-03-24T18:48:04Z</dcterms:modified>
</cp:coreProperties>
</file>